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3" r:id="rId5"/>
    <p:sldId id="260" r:id="rId6"/>
    <p:sldId id="257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n-US" sz="2800" dirty="0" smtClean="0"/>
              <a:t>The </a:t>
            </a:r>
            <a:r>
              <a:rPr lang="en-US" sz="2800" dirty="0"/>
              <a:t>convergence </a:t>
            </a:r>
            <a:r>
              <a:rPr lang="en-US" sz="2800" dirty="0" smtClean="0"/>
              <a:t>of </a:t>
            </a:r>
            <a:r>
              <a:rPr lang="pl-PL" sz="2800" dirty="0" smtClean="0"/>
              <a:t> </a:t>
            </a:r>
            <a:r>
              <a:rPr lang="en-US" sz="2800" dirty="0" smtClean="0"/>
              <a:t>wages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between </a:t>
            </a:r>
            <a:r>
              <a:rPr lang="en-US" sz="2800" dirty="0"/>
              <a:t>old and new EU member </a:t>
            </a:r>
            <a:r>
              <a:rPr lang="en-US" sz="2800" dirty="0" smtClean="0"/>
              <a:t>states</a:t>
            </a:r>
            <a:r>
              <a:rPr lang="pl-PL" sz="2800" dirty="0" smtClean="0"/>
              <a:t>.</a:t>
            </a:r>
            <a:r>
              <a:rPr lang="en-US" sz="2800" dirty="0" smtClean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mission </a:t>
            </a:r>
            <a:r>
              <a:rPr lang="en-US" sz="2800" dirty="0"/>
              <a:t>and objectives of trade unions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in this </a:t>
            </a:r>
            <a:r>
              <a:rPr lang="en-US" sz="2800" dirty="0" err="1" smtClean="0"/>
              <a:t>proces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Poland </a:t>
            </a:r>
            <a:r>
              <a:rPr lang="pl-PL" sz="2800" dirty="0" err="1" smtClean="0"/>
              <a:t>CAse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 smtClean="0"/>
              <a:t>Adam </a:t>
            </a:r>
            <a:r>
              <a:rPr lang="pl-PL" sz="2000" dirty="0" err="1" smtClean="0"/>
              <a:t>Gliksman</a:t>
            </a:r>
            <a:endParaRPr lang="pl-PL" sz="2000" dirty="0" smtClean="0"/>
          </a:p>
          <a:p>
            <a:r>
              <a:rPr lang="pl-PL" sz="2000" dirty="0" smtClean="0"/>
              <a:t>NSZZ „Solidarność”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682562"/>
            <a:ext cx="2406400" cy="9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9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Program działania NSZZ </a:t>
            </a:r>
            <a:r>
              <a:rPr lang="pl-PL" sz="3200" dirty="0" smtClean="0"/>
              <a:t>„Solidarność”</a:t>
            </a:r>
            <a:r>
              <a:rPr lang="pl-PL" sz="3200" dirty="0"/>
              <a:t> 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na </a:t>
            </a:r>
            <a:r>
              <a:rPr lang="pl-PL" sz="3200" dirty="0"/>
              <a:t>kadencję 2014 – </a:t>
            </a:r>
            <a:r>
              <a:rPr lang="pl-PL" sz="3200" dirty="0" smtClean="0"/>
              <a:t>2018 w zakresie wynagrodzeń: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dirty="0"/>
              <a:t>Dążenie do wzrostu wynagrodzeń</a:t>
            </a:r>
          </a:p>
          <a:p>
            <a:pPr marL="0" indent="0">
              <a:buNone/>
            </a:pPr>
            <a:r>
              <a:rPr lang="pl-PL" sz="2400" dirty="0" smtClean="0"/>
              <a:t>Polacy </a:t>
            </a:r>
            <a:r>
              <a:rPr lang="pl-PL" sz="2400" dirty="0"/>
              <a:t>są jednym z najwięcej pracujących narodów na świecie, wydajność pracy wciąż rośnie, a mimo to</a:t>
            </a:r>
            <a:r>
              <a:rPr lang="pl-PL" sz="2400" dirty="0" smtClean="0"/>
              <a:t>,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w porównaniu do państw Europy Zachodniej, płace są bardzo niskie. Niskie płace zaś to wzrost ubóstwa, rosnące rozwarstwienie społeczne i osłabienie popytu wewnętrznego.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Związek </a:t>
            </a:r>
            <a:r>
              <a:rPr lang="pl-PL" sz="2400" dirty="0"/>
              <a:t>postuluje systematyczny wzrost wynagrodzeń wszystkich grup zawodowych (a więc odmrożenie też płac budżetówki), domaga się poprawy stosunku ilości i jakości pracy do zarobków i wyeliminowania nieuzasadnionych ich różnic ze względu na region czy płeć.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Solidarność </a:t>
            </a:r>
            <a:r>
              <a:rPr lang="pl-PL" sz="2400" dirty="0"/>
              <a:t>chce też określenia przez rząd mechanizmów wzrostu płacy minimalnej do 50 proc. przeciętnego wynagrodzenia w gospodarce narodowej i ratyfikacji art</a:t>
            </a:r>
            <a:r>
              <a:rPr lang="pl-PL" sz="2400" dirty="0" smtClean="0"/>
              <a:t>. </a:t>
            </a:r>
            <a:r>
              <a:rPr lang="pl-PL" sz="2400" dirty="0"/>
              <a:t>4 pkt. 1 Europejskiej Karty Społecznej, który mówi, że wynagrodzenie pracowników ma zapewnić im i ich rodzinom godziwy poziom życia.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3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Postulaty NSZZ „Solidarność” w zakresie płac: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Podniesienie wysokości płacy minimalnej</a:t>
            </a:r>
          </a:p>
          <a:p>
            <a:r>
              <a:rPr lang="pl-PL" dirty="0" smtClean="0"/>
              <a:t>Ograniczenie Zakresu stosowania tzw. „umów śmieciowych”</a:t>
            </a:r>
          </a:p>
          <a:p>
            <a:r>
              <a:rPr lang="pl-PL" dirty="0" smtClean="0"/>
              <a:t>Wprowadzenie minimalnej stawki Godzinowej dla pracowników zatrudnionych na tzw.  „umowach śmieciowych”</a:t>
            </a:r>
          </a:p>
          <a:p>
            <a:r>
              <a:rPr lang="pl-PL" dirty="0" smtClean="0"/>
              <a:t>Wzmocnienie roli dialogu społecznego w zakresie m.in. Negocjacji wynagrodzeń pracowników i wykonujących pracę w Polsce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Płaca Minimalna w Polsce: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Ustawa z dn. 10 </a:t>
            </a:r>
            <a:r>
              <a:rPr lang="pl-PL" dirty="0"/>
              <a:t>października 2002 o minimalnym wynagrodzeniu za </a:t>
            </a:r>
            <a:r>
              <a:rPr lang="pl-PL" dirty="0" smtClean="0"/>
              <a:t>pracę</a:t>
            </a:r>
          </a:p>
          <a:p>
            <a:r>
              <a:rPr lang="pl-PL" dirty="0" smtClean="0"/>
              <a:t>Jest określana co rok w odniesieniu do osób zatrudnionych na podstawie umowy o pracę</a:t>
            </a:r>
            <a:endParaRPr lang="pl-PL" dirty="0" smtClean="0"/>
          </a:p>
          <a:p>
            <a:r>
              <a:rPr lang="pl-PL" dirty="0" smtClean="0"/>
              <a:t>Płaca Minimalna w stosunku do średniego wynagrodzenia: 44,6%</a:t>
            </a:r>
          </a:p>
          <a:p>
            <a:r>
              <a:rPr lang="pl-PL" dirty="0" smtClean="0"/>
              <a:t>Podatki: 1850 zł to 1355,69 PLN dla Pracownika i 2231,,29 PLN dla Pracodawcy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4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Płaca minimalna w Polsce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27" y="1524984"/>
            <a:ext cx="6898158" cy="4025810"/>
          </a:xfrm>
        </p:spPr>
      </p:pic>
    </p:spTree>
    <p:extLst>
      <p:ext uri="{BB962C8B-B14F-4D97-AF65-F5344CB8AC3E}">
        <p14:creationId xmlns:p14="http://schemas.microsoft.com/office/powerpoint/2010/main" val="3519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Nowelizacja Ustawy o minimalnym Wynagrodzeniu </a:t>
            </a:r>
            <a:br>
              <a:rPr lang="pl-PL" sz="3200" dirty="0" smtClean="0"/>
            </a:br>
            <a:r>
              <a:rPr lang="pl-PL" sz="3200" dirty="0" smtClean="0"/>
              <a:t>za pracę (2016, projekt)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Dotyczy osób zatrudnionych na tzw. umowach cywilno-prawnych, w oparciu o stawkę godzinową;</a:t>
            </a:r>
          </a:p>
          <a:p>
            <a:r>
              <a:rPr lang="pl-PL" dirty="0" smtClean="0"/>
              <a:t>Propozycja: 12,00 PLN brutto/godzina (2016,00 PLN/miesiąc – 8 h dziennie pracy)</a:t>
            </a:r>
          </a:p>
          <a:p>
            <a:r>
              <a:rPr lang="pl-PL" dirty="0" smtClean="0"/>
              <a:t>Cel: Zachęcenie pracodawców do przechodzenia z tzw. umów śmieciowych na umowy o pracę</a:t>
            </a:r>
          </a:p>
          <a:p>
            <a:r>
              <a:rPr lang="pl-PL" dirty="0" smtClean="0"/>
              <a:t>Zniesienie zróżnicowania wysokości zatrudnienia w zależności od stażu pracy (w pierwszym roku mogło to być 80%)</a:t>
            </a:r>
          </a:p>
          <a:p>
            <a:r>
              <a:rPr lang="pl-PL" dirty="0" smtClean="0"/>
              <a:t>Podniesienie Kar dla pracodawców łamiących przepisy od 1 do 30 tys. PLN</a:t>
            </a:r>
          </a:p>
          <a:p>
            <a:r>
              <a:rPr lang="pl-PL" dirty="0" smtClean="0"/>
              <a:t>Planowany termin wdrożenia: 1 lipca 2016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90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Plan </a:t>
            </a:r>
            <a:r>
              <a:rPr lang="pl-PL" sz="3600" dirty="0"/>
              <a:t>na rzecz odpowiedzialnego </a:t>
            </a:r>
            <a:r>
              <a:rPr lang="pl-PL" sz="3600" dirty="0" smtClean="0"/>
              <a:t>rozwoju,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tzw</a:t>
            </a:r>
            <a:r>
              <a:rPr lang="pl-PL" sz="3600" dirty="0" smtClean="0"/>
              <a:t>. Plan Morawieckiego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Pułapka średniego dochodu</a:t>
            </a:r>
          </a:p>
          <a:p>
            <a:r>
              <a:rPr lang="pl-PL" dirty="0" smtClean="0"/>
              <a:t>Pułapka braku równowagi</a:t>
            </a:r>
          </a:p>
          <a:p>
            <a:r>
              <a:rPr lang="pl-PL" dirty="0" smtClean="0"/>
              <a:t>Pułapka przeciętnego produktu</a:t>
            </a:r>
          </a:p>
          <a:p>
            <a:r>
              <a:rPr lang="pl-PL" dirty="0" smtClean="0"/>
              <a:t>Pułapka demograficzna</a:t>
            </a:r>
          </a:p>
          <a:p>
            <a:r>
              <a:rPr lang="pl-PL" dirty="0" smtClean="0"/>
              <a:t>Pułapka słabości instytucji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16 lutego 2016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4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724436"/>
            <a:ext cx="10396882" cy="1151965"/>
          </a:xfrm>
        </p:spPr>
        <p:txBody>
          <a:bodyPr/>
          <a:lstStyle/>
          <a:p>
            <a:r>
              <a:rPr lang="pl-PL" dirty="0" smtClean="0"/>
              <a:t>Plan Morawieckiego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Cele Polski do 2020 r.:</a:t>
            </a:r>
          </a:p>
          <a:p>
            <a:pPr lvl="0"/>
            <a:r>
              <a:rPr lang="pl-PL" dirty="0"/>
              <a:t>wzrost inwestycji do poziomu ponad 25 proc. PKB ,</a:t>
            </a:r>
          </a:p>
          <a:p>
            <a:pPr lvl="0"/>
            <a:r>
              <a:rPr lang="pl-PL" dirty="0"/>
              <a:t>wzrost udziału nakładów na B+R do poziomu 2 proc. PKB,</a:t>
            </a:r>
          </a:p>
          <a:p>
            <a:pPr lvl="0"/>
            <a:r>
              <a:rPr lang="pl-PL" dirty="0"/>
              <a:t>wzrost liczby średnich i dużych przedsiębiorstw do ponad 22 tys., </a:t>
            </a:r>
          </a:p>
          <a:p>
            <a:pPr lvl="0"/>
            <a:r>
              <a:rPr lang="pl-PL" dirty="0"/>
              <a:t>więcej polskich bezpośrednich inwestycji zagranicznych (wzrost o 70 proc.),</a:t>
            </a:r>
          </a:p>
          <a:p>
            <a:pPr lvl="0"/>
            <a:r>
              <a:rPr lang="pl-PL" dirty="0"/>
              <a:t>wzrost produkcji przemysłowej wyższy od wzrostu PKB,</a:t>
            </a:r>
            <a:endParaRPr lang="pl-PL" u="sng" dirty="0"/>
          </a:p>
          <a:p>
            <a:pPr lvl="0"/>
            <a:r>
              <a:rPr lang="pl-PL" u="sng" dirty="0"/>
              <a:t>PKB per capita Polski na poziomie 79 proc. średniej </a:t>
            </a:r>
            <a:r>
              <a:rPr lang="pl-PL" u="sng" dirty="0" smtClean="0"/>
              <a:t>unijnej</a:t>
            </a:r>
          </a:p>
          <a:p>
            <a:pPr lvl="0"/>
            <a:endParaRPr lang="pl-PL" u="sng" dirty="0"/>
          </a:p>
          <a:p>
            <a:pPr lvl="0"/>
            <a:r>
              <a:rPr lang="pl-PL" u="sng" dirty="0" smtClean="0"/>
              <a:t>Do 2030 r. </a:t>
            </a:r>
            <a:r>
              <a:rPr lang="pl-PL" u="sng" dirty="0" smtClean="0"/>
              <a:t>Zrównanie przeciętnego wynagrodzenia w Polsce ze Średnią Europejską</a:t>
            </a:r>
            <a:endParaRPr lang="pl-PL" u="sng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0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Dialog Społeczny – Nowe Otwarcie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Nowa Ustawa o Radzie Dialogu Społecznego z dn. 24 lipca 2015 r.</a:t>
            </a:r>
          </a:p>
          <a:p>
            <a:r>
              <a:rPr lang="pl-PL" dirty="0" smtClean="0"/>
              <a:t>Powołanie Rady Dialogu Społecznego – 22 października 2015 r.</a:t>
            </a:r>
          </a:p>
          <a:p>
            <a:r>
              <a:rPr lang="pl-PL" dirty="0" smtClean="0"/>
              <a:t>Piotr Duda przewodniczący Komisji Krajowej NSZZ „Solidarność” pierwszym przewodniczącym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0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233</TotalTime>
  <Words>388</Words>
  <Application>Microsoft Office PowerPoint</Application>
  <PresentationFormat>Panoramiczny</PresentationFormat>
  <Paragraphs>49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Impact</vt:lpstr>
      <vt:lpstr>Wydarzenie główne</vt:lpstr>
      <vt:lpstr>  The convergence of  wages  between old and new EU member states.  mission and objectives of trade unions  in this proces.  Poland CAse</vt:lpstr>
      <vt:lpstr>Program działania NSZZ „Solidarność”  na kadencję 2014 – 2018 w zakresie wynagrodzeń:</vt:lpstr>
      <vt:lpstr>Postulaty NSZZ „Solidarność” w zakresie płac:</vt:lpstr>
      <vt:lpstr>Płaca Minimalna w Polsce:</vt:lpstr>
      <vt:lpstr>Płaca minimalna w Polsce</vt:lpstr>
      <vt:lpstr>Nowelizacja Ustawy o minimalnym Wynagrodzeniu  za pracę (2016, projekt)</vt:lpstr>
      <vt:lpstr>Plan na rzecz odpowiedzialnego rozwoju,  tzw. Plan Morawieckiego</vt:lpstr>
      <vt:lpstr>Plan Morawieckiego</vt:lpstr>
      <vt:lpstr>Dialog Społeczny – Nowe Otwarcie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convergence  of  wages between old and new EU member states,  mission and objectives of trade unions  in this process  Poland CAse</dc:title>
  <dc:creator>Adam</dc:creator>
  <cp:lastModifiedBy>Adam</cp:lastModifiedBy>
  <cp:revision>27</cp:revision>
  <dcterms:created xsi:type="dcterms:W3CDTF">2016-04-01T19:45:56Z</dcterms:created>
  <dcterms:modified xsi:type="dcterms:W3CDTF">2016-04-04T14:30:06Z</dcterms:modified>
</cp:coreProperties>
</file>